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3" r:id="rId2"/>
    <p:sldId id="281" r:id="rId3"/>
    <p:sldId id="262" r:id="rId4"/>
    <p:sldId id="274" r:id="rId5"/>
    <p:sldId id="268" r:id="rId6"/>
    <p:sldId id="269" r:id="rId7"/>
    <p:sldId id="273" r:id="rId8"/>
    <p:sldId id="283" r:id="rId9"/>
    <p:sldId id="277" r:id="rId10"/>
    <p:sldId id="275" r:id="rId11"/>
    <p:sldId id="280" r:id="rId12"/>
    <p:sldId id="279" r:id="rId13"/>
    <p:sldId id="278" r:id="rId14"/>
    <p:sldId id="276" r:id="rId15"/>
    <p:sldId id="271" r:id="rId16"/>
    <p:sldId id="272"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67" autoAdjust="0"/>
  </p:normalViewPr>
  <p:slideViewPr>
    <p:cSldViewPr>
      <p:cViewPr varScale="1">
        <p:scale>
          <a:sx n="91" d="100"/>
          <a:sy n="91" d="100"/>
        </p:scale>
        <p:origin x="-564" y="-102"/>
      </p:cViewPr>
      <p:guideLst>
        <p:guide orient="horz" pos="1026"/>
        <p:guide pos="3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7789758-60F2-43B5-AA2E-37037AFFF425}" type="datetimeFigureOut">
              <a:rPr lang="en-GB" smtClean="0"/>
              <a:pPr/>
              <a:t>12/02/2013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a:t>
            </a:fld>
            <a:endParaRPr lang="en-GB"/>
          </a:p>
        </p:txBody>
      </p:sp>
    </p:spTree>
    <p:extLst>
      <p:ext uri="{BB962C8B-B14F-4D97-AF65-F5344CB8AC3E}">
        <p14:creationId xmlns:p14="http://schemas.microsoft.com/office/powerpoint/2010/main" val="306484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10</a:t>
            </a:fld>
            <a:endParaRPr lang="en-GB"/>
          </a:p>
        </p:txBody>
      </p:sp>
    </p:spTree>
    <p:extLst>
      <p:ext uri="{BB962C8B-B14F-4D97-AF65-F5344CB8AC3E}">
        <p14:creationId xmlns:p14="http://schemas.microsoft.com/office/powerpoint/2010/main" val="220596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11</a:t>
            </a:fld>
            <a:endParaRPr lang="en-GB"/>
          </a:p>
        </p:txBody>
      </p:sp>
    </p:spTree>
    <p:extLst>
      <p:ext uri="{BB962C8B-B14F-4D97-AF65-F5344CB8AC3E}">
        <p14:creationId xmlns:p14="http://schemas.microsoft.com/office/powerpoint/2010/main" val="4029979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12</a:t>
            </a:fld>
            <a:endParaRPr lang="en-GB"/>
          </a:p>
        </p:txBody>
      </p:sp>
    </p:spTree>
    <p:extLst>
      <p:ext uri="{BB962C8B-B14F-4D97-AF65-F5344CB8AC3E}">
        <p14:creationId xmlns:p14="http://schemas.microsoft.com/office/powerpoint/2010/main" val="270220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13</a:t>
            </a:fld>
            <a:endParaRPr lang="en-GB"/>
          </a:p>
        </p:txBody>
      </p:sp>
    </p:spTree>
    <p:extLst>
      <p:ext uri="{BB962C8B-B14F-4D97-AF65-F5344CB8AC3E}">
        <p14:creationId xmlns:p14="http://schemas.microsoft.com/office/powerpoint/2010/main" val="385975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14</a:t>
            </a:fld>
            <a:endParaRPr lang="en-GB"/>
          </a:p>
        </p:txBody>
      </p:sp>
    </p:spTree>
    <p:extLst>
      <p:ext uri="{BB962C8B-B14F-4D97-AF65-F5344CB8AC3E}">
        <p14:creationId xmlns:p14="http://schemas.microsoft.com/office/powerpoint/2010/main" val="164082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15</a:t>
            </a:fld>
            <a:endParaRPr lang="en-GB"/>
          </a:p>
        </p:txBody>
      </p:sp>
    </p:spTree>
    <p:extLst>
      <p:ext uri="{BB962C8B-B14F-4D97-AF65-F5344CB8AC3E}">
        <p14:creationId xmlns:p14="http://schemas.microsoft.com/office/powerpoint/2010/main" val="216996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16</a:t>
            </a:fld>
            <a:endParaRPr lang="en-GB"/>
          </a:p>
        </p:txBody>
      </p:sp>
    </p:spTree>
    <p:extLst>
      <p:ext uri="{BB962C8B-B14F-4D97-AF65-F5344CB8AC3E}">
        <p14:creationId xmlns:p14="http://schemas.microsoft.com/office/powerpoint/2010/main" val="237908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a:t>
            </a:fld>
            <a:endParaRPr lang="en-GB"/>
          </a:p>
        </p:txBody>
      </p:sp>
    </p:spTree>
    <p:extLst>
      <p:ext uri="{BB962C8B-B14F-4D97-AF65-F5344CB8AC3E}">
        <p14:creationId xmlns:p14="http://schemas.microsoft.com/office/powerpoint/2010/main" val="420623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3</a:t>
            </a:fld>
            <a:endParaRPr lang="en-GB"/>
          </a:p>
        </p:txBody>
      </p:sp>
    </p:spTree>
    <p:extLst>
      <p:ext uri="{BB962C8B-B14F-4D97-AF65-F5344CB8AC3E}">
        <p14:creationId xmlns:p14="http://schemas.microsoft.com/office/powerpoint/2010/main" val="420623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4</a:t>
            </a:fld>
            <a:endParaRPr lang="en-GB"/>
          </a:p>
        </p:txBody>
      </p:sp>
    </p:spTree>
    <p:extLst>
      <p:ext uri="{BB962C8B-B14F-4D97-AF65-F5344CB8AC3E}">
        <p14:creationId xmlns:p14="http://schemas.microsoft.com/office/powerpoint/2010/main" val="420623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5</a:t>
            </a:fld>
            <a:endParaRPr lang="en-GB"/>
          </a:p>
        </p:txBody>
      </p:sp>
    </p:spTree>
    <p:extLst>
      <p:ext uri="{BB962C8B-B14F-4D97-AF65-F5344CB8AC3E}">
        <p14:creationId xmlns:p14="http://schemas.microsoft.com/office/powerpoint/2010/main" val="363787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6</a:t>
            </a:fld>
            <a:endParaRPr lang="en-GB"/>
          </a:p>
        </p:txBody>
      </p:sp>
    </p:spTree>
    <p:extLst>
      <p:ext uri="{BB962C8B-B14F-4D97-AF65-F5344CB8AC3E}">
        <p14:creationId xmlns:p14="http://schemas.microsoft.com/office/powerpoint/2010/main" val="72747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7</a:t>
            </a:fld>
            <a:endParaRPr lang="en-GB"/>
          </a:p>
        </p:txBody>
      </p:sp>
    </p:spTree>
    <p:extLst>
      <p:ext uri="{BB962C8B-B14F-4D97-AF65-F5344CB8AC3E}">
        <p14:creationId xmlns:p14="http://schemas.microsoft.com/office/powerpoint/2010/main" val="185090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8</a:t>
            </a:fld>
            <a:endParaRPr lang="en-GB"/>
          </a:p>
        </p:txBody>
      </p:sp>
    </p:spTree>
    <p:extLst>
      <p:ext uri="{BB962C8B-B14F-4D97-AF65-F5344CB8AC3E}">
        <p14:creationId xmlns:p14="http://schemas.microsoft.com/office/powerpoint/2010/main" val="185090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9</a:t>
            </a:fld>
            <a:endParaRPr lang="en-GB"/>
          </a:p>
        </p:txBody>
      </p:sp>
    </p:spTree>
    <p:extLst>
      <p:ext uri="{BB962C8B-B14F-4D97-AF65-F5344CB8AC3E}">
        <p14:creationId xmlns:p14="http://schemas.microsoft.com/office/powerpoint/2010/main" val="270447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F7BE1B8-C644-DE4F-A0C8-E9FC493D28AF}"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347326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7BE1B8-C644-DE4F-A0C8-E9FC493D28AF}"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31127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7BE1B8-C644-DE4F-A0C8-E9FC493D28AF}"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220258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7BE1B8-C644-DE4F-A0C8-E9FC493D28AF}"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111376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F7BE1B8-C644-DE4F-A0C8-E9FC493D28AF}"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415993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F7BE1B8-C644-DE4F-A0C8-E9FC493D28AF}"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216121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F7BE1B8-C644-DE4F-A0C8-E9FC493D28AF}"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345972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F7BE1B8-C644-DE4F-A0C8-E9FC493D28AF}" type="datetimeFigureOut">
              <a:rPr lang="en-US"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11909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BE1B8-C644-DE4F-A0C8-E9FC493D28AF}"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141452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F7BE1B8-C644-DE4F-A0C8-E9FC493D28AF}"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427864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F7BE1B8-C644-DE4F-A0C8-E9FC493D28AF}"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286162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BE1B8-C644-DE4F-A0C8-E9FC493D28AF}" type="datetimeFigureOut">
              <a:rPr lang="en-US" smtClean="0"/>
              <a:pPr/>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690C2-20E8-9F42-B25A-6302FC1A438A}" type="slidenum">
              <a:rPr lang="en-US" smtClean="0"/>
              <a:pPr/>
              <a:t>‹#›</a:t>
            </a:fld>
            <a:endParaRPr lang="en-US"/>
          </a:p>
        </p:txBody>
      </p:sp>
      <p:pic>
        <p:nvPicPr>
          <p:cNvPr id="7" name="Picture 6" descr="LeedsMetUndergraduateStudy_2012-2013_BG.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0404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7373"/>
            <a:ext cx="8229600" cy="4525963"/>
          </a:xfrm>
        </p:spPr>
        <p:txBody>
          <a:bodyPr/>
          <a:lstStyle/>
          <a:p>
            <a:pPr marL="0" indent="0" algn="ctr">
              <a:buNone/>
            </a:pPr>
            <a:r>
              <a:rPr lang="en-US" sz="3600" b="1" dirty="0">
                <a:latin typeface="Arial"/>
                <a:cs typeface="Arial"/>
              </a:rPr>
              <a:t>Training public service interpreters at a distance </a:t>
            </a:r>
            <a:r>
              <a:rPr lang="en-US" sz="3600" b="1" dirty="0" smtClean="0">
                <a:latin typeface="Arial"/>
                <a:cs typeface="Arial"/>
              </a:rPr>
              <a:t>– </a:t>
            </a:r>
          </a:p>
          <a:p>
            <a:pPr marL="0" indent="0" algn="ctr">
              <a:buNone/>
            </a:pPr>
            <a:r>
              <a:rPr lang="en-US" sz="3600" b="1" dirty="0" smtClean="0">
                <a:latin typeface="Arial"/>
                <a:cs typeface="Arial"/>
              </a:rPr>
              <a:t>Possible or impossible?</a:t>
            </a:r>
            <a:endParaRPr lang="en-US" sz="3600" dirty="0"/>
          </a:p>
          <a:p>
            <a:pPr marL="0" indent="0">
              <a:buNone/>
            </a:pPr>
            <a:endParaRPr lang="en-GB" dirty="0" smtClean="0"/>
          </a:p>
          <a:p>
            <a:pPr marL="0" indent="0" algn="ctr">
              <a:buNone/>
            </a:pPr>
            <a:r>
              <a:rPr lang="en-GB" dirty="0" smtClean="0"/>
              <a:t>Nathalie Thorne MA </a:t>
            </a:r>
            <a:r>
              <a:rPr lang="en-GB" dirty="0" err="1" smtClean="0"/>
              <a:t>Hons</a:t>
            </a:r>
            <a:endParaRPr lang="en-GB" dirty="0" smtClean="0"/>
          </a:p>
          <a:p>
            <a:pPr marL="0" indent="0" algn="ctr">
              <a:buNone/>
            </a:pPr>
            <a:r>
              <a:rPr lang="en-GB" dirty="0" smtClean="0"/>
              <a:t>School of Languages, Leeds Met</a:t>
            </a:r>
            <a:endParaRPr lang="en-GB" dirty="0"/>
          </a:p>
        </p:txBody>
      </p:sp>
      <p:sp>
        <p:nvSpPr>
          <p:cNvPr id="4" name="Rectangle 3"/>
          <p:cNvSpPr/>
          <p:nvPr/>
        </p:nvSpPr>
        <p:spPr>
          <a:xfrm>
            <a:off x="107504" y="32137"/>
            <a:ext cx="5075428" cy="523220"/>
          </a:xfrm>
          <a:prstGeom prst="rect">
            <a:avLst/>
          </a:prstGeom>
        </p:spPr>
        <p:txBody>
          <a:bodyPr wrap="none">
            <a:spAutoFit/>
          </a:bodyPr>
          <a:lstStyle/>
          <a:p>
            <a:r>
              <a:rPr lang="en-US" sz="2800" b="1" dirty="0" smtClean="0">
                <a:solidFill>
                  <a:schemeClr val="bg1"/>
                </a:solidFill>
                <a:latin typeface="Arial"/>
                <a:cs typeface="Arial"/>
              </a:rPr>
              <a:t>LLAS eLearning Symposium</a:t>
            </a:r>
            <a:endParaRPr lang="en-US" sz="4500" b="1" dirty="0" smtClean="0">
              <a:solidFill>
                <a:schemeClr val="bg1"/>
              </a:solidFill>
              <a:latin typeface="Arial"/>
              <a:cs typeface="Arial"/>
            </a:endParaRPr>
          </a:p>
        </p:txBody>
      </p:sp>
    </p:spTree>
    <p:extLst>
      <p:ext uri="{BB962C8B-B14F-4D97-AF65-F5344CB8AC3E}">
        <p14:creationId xmlns:p14="http://schemas.microsoft.com/office/powerpoint/2010/main" val="351009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sp>
        <p:nvSpPr>
          <p:cNvPr id="5" name="Title 1"/>
          <p:cNvSpPr>
            <a:spLocks noGrp="1"/>
          </p:cNvSpPr>
          <p:nvPr>
            <p:ph idx="1"/>
          </p:nvPr>
        </p:nvSpPr>
        <p:spPr/>
        <p:txBody>
          <a:bodyPr>
            <a:normAutofit fontScale="92500" lnSpcReduction="20000"/>
          </a:bodyPr>
          <a:lstStyle/>
          <a:p>
            <a:pPr marL="0" indent="0" algn="l">
              <a:buNone/>
            </a:pPr>
            <a:endParaRPr lang="en-US" sz="1600" b="1" dirty="0" smtClean="0">
              <a:solidFill>
                <a:srgbClr val="4F2683"/>
              </a:solidFill>
              <a:latin typeface="Arial"/>
              <a:cs typeface="Arial"/>
            </a:endParaRPr>
          </a:p>
          <a:p>
            <a:pPr marL="0" indent="0" algn="l">
              <a:buNone/>
            </a:pPr>
            <a:endParaRPr lang="en-US" sz="1600" b="1" dirty="0">
              <a:solidFill>
                <a:srgbClr val="4F2683"/>
              </a:solidFill>
              <a:latin typeface="Arial"/>
              <a:cs typeface="Arial"/>
            </a:endParaRPr>
          </a:p>
          <a:p>
            <a:pPr marL="0" indent="0" algn="l">
              <a:buNone/>
            </a:pPr>
            <a:r>
              <a:rPr lang="en-US" sz="1600" b="1" dirty="0" smtClean="0">
                <a:solidFill>
                  <a:srgbClr val="4F2683"/>
                </a:solidFill>
                <a:latin typeface="Arial"/>
                <a:cs typeface="Arial"/>
              </a:rPr>
              <a:t>Key design points</a:t>
            </a:r>
            <a:r>
              <a:rPr lang="en-US" sz="1600" dirty="0" smtClean="0">
                <a:solidFill>
                  <a:srgbClr val="4F2683"/>
                </a:solidFill>
                <a:latin typeface="Arial"/>
                <a:cs typeface="Arial"/>
              </a:rPr>
              <a:t/>
            </a:r>
            <a:br>
              <a:rPr lang="en-US" sz="1600" dirty="0" smtClean="0">
                <a:solidFill>
                  <a:srgbClr val="4F2683"/>
                </a:solidFill>
                <a:latin typeface="Arial"/>
                <a:cs typeface="Arial"/>
              </a:rPr>
            </a:br>
            <a:r>
              <a:rPr lang="en-US" sz="1600" dirty="0" smtClean="0">
                <a:solidFill>
                  <a:srgbClr val="4F2683"/>
                </a:solidFill>
                <a:latin typeface="Arial"/>
                <a:cs typeface="Arial"/>
              </a:rPr>
              <a:t/>
            </a:r>
            <a:br>
              <a:rPr lang="en-US" sz="1600" dirty="0" smtClean="0">
                <a:solidFill>
                  <a:srgbClr val="4F2683"/>
                </a:solidFill>
                <a:latin typeface="Arial"/>
                <a:cs typeface="Arial"/>
              </a:rPr>
            </a:br>
            <a:r>
              <a:rPr lang="en-GB" sz="1800" dirty="0" smtClean="0">
                <a:solidFill>
                  <a:srgbClr val="7030A0"/>
                </a:solidFill>
              </a:rPr>
              <a:t>Clear use of Modules, Units, Lessons within MOODLE</a:t>
            </a:r>
          </a:p>
          <a:p>
            <a:pPr marL="0" indent="0" algn="l">
              <a:buNone/>
            </a:pPr>
            <a:endParaRPr lang="en-GB" sz="1800" dirty="0">
              <a:solidFill>
                <a:srgbClr val="7030A0"/>
              </a:solidFill>
            </a:endParaRPr>
          </a:p>
          <a:p>
            <a:pPr marL="0" indent="0" algn="l">
              <a:buNone/>
            </a:pPr>
            <a:r>
              <a:rPr lang="en-GB" sz="1800" dirty="0" smtClean="0">
                <a:solidFill>
                  <a:srgbClr val="7030A0"/>
                </a:solidFill>
              </a:rPr>
              <a:t>Signposting using colours and instruction boxes</a:t>
            </a:r>
          </a:p>
          <a:p>
            <a:pPr marL="0" indent="0" algn="l">
              <a:buNone/>
            </a:pPr>
            <a:endParaRPr lang="en-GB" sz="1800" dirty="0">
              <a:solidFill>
                <a:srgbClr val="7030A0"/>
              </a:solidFill>
            </a:endParaRPr>
          </a:p>
          <a:p>
            <a:pPr marL="0" indent="0" algn="l">
              <a:buNone/>
            </a:pPr>
            <a:r>
              <a:rPr lang="en-GB" sz="1800" dirty="0" smtClean="0">
                <a:solidFill>
                  <a:srgbClr val="7030A0"/>
                </a:solidFill>
              </a:rPr>
              <a:t>Font choice – Georgia</a:t>
            </a:r>
          </a:p>
          <a:p>
            <a:pPr marL="0" indent="0" algn="l">
              <a:buNone/>
            </a:pPr>
            <a:r>
              <a:rPr lang="en-GB" sz="1800" dirty="0">
                <a:solidFill>
                  <a:srgbClr val="7030A0"/>
                </a:solidFill>
              </a:rPr>
              <a:t>	</a:t>
            </a:r>
            <a:r>
              <a:rPr lang="en-GB" sz="1800" dirty="0" smtClean="0">
                <a:solidFill>
                  <a:srgbClr val="7030A0"/>
                </a:solidFill>
              </a:rPr>
              <a:t>A serif font specifically designed for online use</a:t>
            </a:r>
          </a:p>
          <a:p>
            <a:pPr marL="0" indent="0" algn="l">
              <a:buNone/>
            </a:pPr>
            <a:endParaRPr lang="en-GB" sz="1800" dirty="0">
              <a:solidFill>
                <a:srgbClr val="7030A0"/>
              </a:solidFill>
            </a:endParaRPr>
          </a:p>
          <a:p>
            <a:pPr marL="0" indent="0" algn="l">
              <a:buNone/>
            </a:pPr>
            <a:r>
              <a:rPr lang="en-GB" sz="1800" dirty="0" smtClean="0">
                <a:solidFill>
                  <a:srgbClr val="7030A0"/>
                </a:solidFill>
              </a:rPr>
              <a:t>Use of an online Reflections Workbook module overlay in Moodle</a:t>
            </a:r>
          </a:p>
          <a:p>
            <a:pPr marL="0" indent="0" algn="l">
              <a:buNone/>
            </a:pPr>
            <a:endParaRPr lang="en-GB" sz="1800" dirty="0">
              <a:solidFill>
                <a:srgbClr val="7030A0"/>
              </a:solidFill>
            </a:endParaRPr>
          </a:p>
          <a:p>
            <a:pPr marL="0" indent="0">
              <a:buNone/>
            </a:pPr>
            <a:endParaRPr lang="en-US" sz="1800" b="1" dirty="0">
              <a:solidFill>
                <a:srgbClr val="4F2683"/>
              </a:solidFill>
              <a:latin typeface="Arial"/>
              <a:cs typeface="Arial"/>
            </a:endParaRPr>
          </a:p>
          <a:p>
            <a:pPr marL="0" indent="0">
              <a:buNone/>
            </a:pPr>
            <a:r>
              <a:rPr lang="en-GB" sz="1800" dirty="0" smtClean="0">
                <a:solidFill>
                  <a:srgbClr val="7030A0"/>
                </a:solidFill>
              </a:rPr>
              <a:t/>
            </a:r>
            <a:br>
              <a:rPr lang="en-GB" sz="1800" dirty="0" smtClean="0">
                <a:solidFill>
                  <a:srgbClr val="7030A0"/>
                </a:solidFill>
              </a:rPr>
            </a:br>
            <a:r>
              <a:rPr lang="en-GB" sz="1800" dirty="0" smtClean="0">
                <a:solidFill>
                  <a:srgbClr val="7030A0"/>
                </a:solidFill>
              </a:rPr>
              <a:t/>
            </a:r>
            <a:br>
              <a:rPr lang="en-GB" sz="1800" dirty="0" smtClean="0">
                <a:solidFill>
                  <a:srgbClr val="7030A0"/>
                </a:solidFill>
              </a:rPr>
            </a:br>
            <a:endParaRPr lang="en-GB" sz="1800" dirty="0">
              <a:solidFill>
                <a:srgbClr val="7030A0"/>
              </a:solidFill>
            </a:endParaRPr>
          </a:p>
        </p:txBody>
      </p:sp>
    </p:spTree>
    <p:extLst>
      <p:ext uri="{BB962C8B-B14F-4D97-AF65-F5344CB8AC3E}">
        <p14:creationId xmlns:p14="http://schemas.microsoft.com/office/powerpoint/2010/main" val="19157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Layout</a:t>
            </a:r>
          </a:p>
          <a:p>
            <a:pPr marL="0" indent="0">
              <a:buNone/>
            </a:pPr>
            <a:endParaRPr lang="en-GB" dirty="0"/>
          </a:p>
        </p:txBody>
      </p:sp>
      <p:sp>
        <p:nvSpPr>
          <p:cNvPr id="4" name="Rectangle 3"/>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412776"/>
            <a:ext cx="6656184" cy="523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03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Signposts</a:t>
            </a:r>
          </a:p>
          <a:p>
            <a:pPr marL="0" indent="0">
              <a:buNone/>
            </a:pPr>
            <a:endParaRPr lang="en-GB" dirty="0"/>
          </a:p>
        </p:txBody>
      </p:sp>
      <p:sp>
        <p:nvSpPr>
          <p:cNvPr id="4" name="Rectangle 3"/>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5393" b="4458"/>
          <a:stretch/>
        </p:blipFill>
        <p:spPr bwMode="auto">
          <a:xfrm>
            <a:off x="4139952" y="1340768"/>
            <a:ext cx="3715608" cy="521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92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Font </a:t>
            </a:r>
            <a:endParaRPr lang="en-GB" dirty="0"/>
          </a:p>
        </p:txBody>
      </p:sp>
      <p:sp>
        <p:nvSpPr>
          <p:cNvPr id="4" name="Rectangle 3"/>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95" t="33803" r="6019" b="6410"/>
          <a:stretch/>
        </p:blipFill>
        <p:spPr bwMode="auto">
          <a:xfrm>
            <a:off x="1353190" y="1988840"/>
            <a:ext cx="753928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92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Online reflections</a:t>
            </a:r>
          </a:p>
          <a:p>
            <a:pPr marL="0" indent="0">
              <a:buNone/>
            </a:pPr>
            <a:endParaRPr lang="en-GB" dirty="0"/>
          </a:p>
        </p:txBody>
      </p:sp>
      <p:sp>
        <p:nvSpPr>
          <p:cNvPr id="4" name="Rectangle 3"/>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1434" y="2204864"/>
            <a:ext cx="5242893" cy="407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842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880" y="1772816"/>
            <a:ext cx="8146568" cy="4536504"/>
          </a:xfrm>
        </p:spPr>
        <p:txBody>
          <a:bodyPr>
            <a:normAutofit/>
          </a:bodyPr>
          <a:lstStyle/>
          <a:p>
            <a:pPr algn="l"/>
            <a:r>
              <a:rPr lang="en-US" sz="1600" b="1" dirty="0" smtClean="0">
                <a:solidFill>
                  <a:srgbClr val="4F2683"/>
                </a:solidFill>
                <a:latin typeface="Arial"/>
                <a:cs typeface="Arial"/>
              </a:rPr>
              <a:t>Our Model</a:t>
            </a:r>
            <a:r>
              <a:rPr lang="en-US" sz="1600" dirty="0" smtClean="0">
                <a:solidFill>
                  <a:srgbClr val="4F2683"/>
                </a:solidFill>
                <a:latin typeface="Arial"/>
                <a:cs typeface="Arial"/>
              </a:rPr>
              <a:t/>
            </a:r>
            <a:br>
              <a:rPr lang="en-US" sz="1600" dirty="0" smtClean="0">
                <a:solidFill>
                  <a:srgbClr val="4F2683"/>
                </a:solidFill>
                <a:latin typeface="Arial"/>
                <a:cs typeface="Arial"/>
              </a:rPr>
            </a:br>
            <a:r>
              <a:rPr lang="en-US" sz="1600" dirty="0" smtClean="0">
                <a:solidFill>
                  <a:srgbClr val="4F2683"/>
                </a:solidFill>
                <a:latin typeface="Arial"/>
                <a:cs typeface="Arial"/>
              </a:rPr>
              <a:t/>
            </a:r>
            <a:br>
              <a:rPr lang="en-US" sz="1600" dirty="0" smtClean="0">
                <a:solidFill>
                  <a:srgbClr val="4F2683"/>
                </a:solidFill>
                <a:latin typeface="Arial"/>
                <a:cs typeface="Arial"/>
              </a:rPr>
            </a:br>
            <a:r>
              <a:rPr lang="en-GB" sz="1800" dirty="0" smtClean="0">
                <a:solidFill>
                  <a:srgbClr val="7030A0"/>
                </a:solidFill>
              </a:rPr>
              <a:t>Level 4: Vocational Certificate in Interpreting (45 credits)</a:t>
            </a:r>
            <a:br>
              <a:rPr lang="en-GB" sz="1800" dirty="0" smtClean="0">
                <a:solidFill>
                  <a:srgbClr val="7030A0"/>
                </a:solidFill>
              </a:rPr>
            </a:br>
            <a:r>
              <a:rPr lang="en-GB" sz="1800" dirty="0" smtClean="0">
                <a:solidFill>
                  <a:srgbClr val="7030A0"/>
                </a:solidFill>
              </a:rPr>
              <a:t>Level 5: Vocational Diploma in Interpreting (45 credits)</a:t>
            </a:r>
            <a:br>
              <a:rPr lang="en-GB" sz="1800" dirty="0" smtClean="0">
                <a:solidFill>
                  <a:srgbClr val="7030A0"/>
                </a:solidFill>
              </a:rPr>
            </a:br>
            <a:r>
              <a:rPr lang="en-GB" sz="1800" dirty="0" smtClean="0">
                <a:solidFill>
                  <a:srgbClr val="7030A0"/>
                </a:solidFill>
              </a:rPr>
              <a:t>Level 6: Professional Diploma in Public Service Interpreting (40 credits)</a:t>
            </a:r>
            <a:br>
              <a:rPr lang="en-GB" sz="1800" dirty="0" smtClean="0">
                <a:solidFill>
                  <a:srgbClr val="7030A0"/>
                </a:solidFill>
              </a:rPr>
            </a:br>
            <a:r>
              <a:rPr lang="en-GB" sz="1800" dirty="0" smtClean="0">
                <a:solidFill>
                  <a:srgbClr val="7030A0"/>
                </a:solidFill>
              </a:rPr>
              <a:t>Level 7: Advanced Professional Diploma in Public Service Interpreting (40 credits).</a:t>
            </a:r>
            <a:br>
              <a:rPr lang="en-GB" sz="1800" dirty="0" smtClean="0">
                <a:solidFill>
                  <a:srgbClr val="7030A0"/>
                </a:solidFill>
              </a:rPr>
            </a:br>
            <a:r>
              <a:rPr lang="en-GB" sz="1800" dirty="0" smtClean="0">
                <a:solidFill>
                  <a:srgbClr val="7030A0"/>
                </a:solidFill>
              </a:rPr>
              <a:t/>
            </a:r>
            <a:br>
              <a:rPr lang="en-GB" sz="1800" dirty="0" smtClean="0">
                <a:solidFill>
                  <a:srgbClr val="7030A0"/>
                </a:solidFill>
              </a:rPr>
            </a:br>
            <a:r>
              <a:rPr lang="en-US" sz="1800" dirty="0" smtClean="0">
                <a:solidFill>
                  <a:srgbClr val="4F2683"/>
                </a:solidFill>
                <a:latin typeface="Arial"/>
                <a:cs typeface="Arial"/>
              </a:rPr>
              <a:t>Flexible distance training</a:t>
            </a:r>
            <a:r>
              <a:rPr lang="en-US" sz="1800" dirty="0">
                <a:solidFill>
                  <a:srgbClr val="4F2683"/>
                </a:solidFill>
                <a:latin typeface="Arial"/>
                <a:cs typeface="Arial"/>
              </a:rPr>
              <a:t/>
            </a:r>
            <a:br>
              <a:rPr lang="en-US" sz="1800" dirty="0">
                <a:solidFill>
                  <a:srgbClr val="4F2683"/>
                </a:solidFill>
                <a:latin typeface="Arial"/>
                <a:cs typeface="Arial"/>
              </a:rPr>
            </a:br>
            <a:r>
              <a:rPr lang="en-US" sz="1800" dirty="0">
                <a:solidFill>
                  <a:srgbClr val="4F2683"/>
                </a:solidFill>
                <a:latin typeface="Arial"/>
                <a:cs typeface="Arial"/>
              </a:rPr>
              <a:t/>
            </a:r>
            <a:br>
              <a:rPr lang="en-US" sz="1800" dirty="0">
                <a:solidFill>
                  <a:srgbClr val="4F2683"/>
                </a:solidFill>
                <a:latin typeface="Arial"/>
                <a:cs typeface="Arial"/>
              </a:rPr>
            </a:br>
            <a:r>
              <a:rPr lang="en-US" sz="1800" dirty="0" smtClean="0">
                <a:solidFill>
                  <a:srgbClr val="4F2683"/>
                </a:solidFill>
                <a:latin typeface="Arial"/>
                <a:cs typeface="Arial"/>
              </a:rPr>
              <a:t>Tiered to provide a progression route</a:t>
            </a:r>
            <a:r>
              <a:rPr lang="en-US" sz="1800" dirty="0">
                <a:solidFill>
                  <a:srgbClr val="4F2683"/>
                </a:solidFill>
                <a:latin typeface="Arial"/>
                <a:cs typeface="Arial"/>
              </a:rPr>
              <a:t/>
            </a:r>
            <a:br>
              <a:rPr lang="en-US" sz="1800" dirty="0">
                <a:solidFill>
                  <a:srgbClr val="4F2683"/>
                </a:solidFill>
                <a:latin typeface="Arial"/>
                <a:cs typeface="Arial"/>
              </a:rPr>
            </a:br>
            <a:r>
              <a:rPr lang="en-US" sz="1800" dirty="0">
                <a:solidFill>
                  <a:srgbClr val="4F2683"/>
                </a:solidFill>
                <a:latin typeface="Arial"/>
                <a:cs typeface="Arial"/>
              </a:rPr>
              <a:t>	</a:t>
            </a:r>
            <a:br>
              <a:rPr lang="en-US" sz="1800" dirty="0">
                <a:solidFill>
                  <a:srgbClr val="4F2683"/>
                </a:solidFill>
                <a:latin typeface="Arial"/>
                <a:cs typeface="Arial"/>
              </a:rPr>
            </a:br>
            <a:r>
              <a:rPr lang="en-US" sz="1800" dirty="0" smtClean="0">
                <a:solidFill>
                  <a:srgbClr val="4F2683"/>
                </a:solidFill>
                <a:latin typeface="Arial"/>
                <a:cs typeface="Arial"/>
              </a:rPr>
              <a:t>Non-language specific</a:t>
            </a:r>
            <a:r>
              <a:rPr lang="en-US" sz="1800" dirty="0">
                <a:solidFill>
                  <a:srgbClr val="4F2683"/>
                </a:solidFill>
                <a:latin typeface="Arial"/>
                <a:cs typeface="Arial"/>
              </a:rPr>
              <a:t/>
            </a:r>
            <a:br>
              <a:rPr lang="en-US" sz="1800" dirty="0">
                <a:solidFill>
                  <a:srgbClr val="4F2683"/>
                </a:solidFill>
                <a:latin typeface="Arial"/>
                <a:cs typeface="Arial"/>
              </a:rPr>
            </a:br>
            <a:r>
              <a:rPr lang="en-US" sz="1800" dirty="0">
                <a:solidFill>
                  <a:srgbClr val="4F2683"/>
                </a:solidFill>
                <a:latin typeface="Arial"/>
                <a:cs typeface="Arial"/>
              </a:rPr>
              <a:t/>
            </a:r>
            <a:br>
              <a:rPr lang="en-US" sz="1800" dirty="0">
                <a:solidFill>
                  <a:srgbClr val="4F2683"/>
                </a:solidFill>
                <a:latin typeface="Arial"/>
                <a:cs typeface="Arial"/>
              </a:rPr>
            </a:br>
            <a:r>
              <a:rPr lang="en-US" sz="1800" dirty="0" smtClean="0">
                <a:solidFill>
                  <a:srgbClr val="4F2683"/>
                </a:solidFill>
                <a:latin typeface="Arial"/>
                <a:cs typeface="Arial"/>
              </a:rPr>
              <a:t>CPD course</a:t>
            </a:r>
            <a:r>
              <a:rPr lang="en-GB" sz="1800" dirty="0" smtClean="0">
                <a:solidFill>
                  <a:srgbClr val="7030A0"/>
                </a:solidFill>
              </a:rPr>
              <a:t/>
            </a:r>
            <a:br>
              <a:rPr lang="en-GB" sz="1800" dirty="0" smtClean="0">
                <a:solidFill>
                  <a:srgbClr val="7030A0"/>
                </a:solidFill>
              </a:rPr>
            </a:br>
            <a:r>
              <a:rPr lang="en-GB" sz="1800" dirty="0" smtClean="0">
                <a:solidFill>
                  <a:srgbClr val="7030A0"/>
                </a:solidFill>
              </a:rPr>
              <a:t/>
            </a:r>
            <a:br>
              <a:rPr lang="en-GB" sz="1800" dirty="0" smtClean="0">
                <a:solidFill>
                  <a:srgbClr val="7030A0"/>
                </a:solidFill>
              </a:rPr>
            </a:br>
            <a:endParaRPr lang="en-GB" sz="1800" dirty="0">
              <a:solidFill>
                <a:srgbClr val="7030A0"/>
              </a:solidFill>
            </a:endParaRPr>
          </a:p>
        </p:txBody>
      </p:sp>
      <p:sp>
        <p:nvSpPr>
          <p:cNvPr id="6" name="Rectangle 5"/>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spTree>
    <p:extLst>
      <p:ext uri="{BB962C8B-B14F-4D97-AF65-F5344CB8AC3E}">
        <p14:creationId xmlns:p14="http://schemas.microsoft.com/office/powerpoint/2010/main" val="8670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7373"/>
            <a:ext cx="8229600" cy="4525963"/>
          </a:xfrm>
        </p:spPr>
        <p:txBody>
          <a:bodyPr/>
          <a:lstStyle/>
          <a:p>
            <a:pPr marL="0" indent="0" algn="ctr">
              <a:buNone/>
            </a:pPr>
            <a:r>
              <a:rPr lang="en-US" sz="3600" b="1" dirty="0" smtClean="0">
                <a:latin typeface="Arial"/>
                <a:cs typeface="Arial"/>
              </a:rPr>
              <a:t>Bilingualism is not enough!</a:t>
            </a:r>
            <a:endParaRPr lang="en-US" sz="3600" dirty="0"/>
          </a:p>
          <a:p>
            <a:pPr marL="0" indent="0">
              <a:buNone/>
            </a:pPr>
            <a:endParaRPr lang="en-GB" dirty="0" smtClean="0"/>
          </a:p>
          <a:p>
            <a:pPr marL="0" indent="0" algn="ctr">
              <a:buNone/>
            </a:pPr>
            <a:r>
              <a:rPr lang="en-GB" dirty="0" smtClean="0"/>
              <a:t>Nathalie Thorne MA </a:t>
            </a:r>
            <a:r>
              <a:rPr lang="en-GB" dirty="0" err="1" smtClean="0"/>
              <a:t>Hons</a:t>
            </a:r>
            <a:endParaRPr lang="en-GB" dirty="0" smtClean="0"/>
          </a:p>
          <a:p>
            <a:pPr marL="0" indent="0" algn="ctr">
              <a:buNone/>
            </a:pPr>
            <a:r>
              <a:rPr lang="en-GB" dirty="0" smtClean="0"/>
              <a:t>School of Languages, Leeds Met</a:t>
            </a:r>
          </a:p>
          <a:p>
            <a:pPr marL="0" indent="0" algn="ctr">
              <a:buNone/>
            </a:pPr>
            <a:r>
              <a:rPr lang="en-GB" dirty="0" smtClean="0"/>
              <a:t>LLAS eLearning Symposium 2013</a:t>
            </a:r>
            <a:endParaRPr lang="en-GB" dirty="0"/>
          </a:p>
        </p:txBody>
      </p:sp>
      <p:sp>
        <p:nvSpPr>
          <p:cNvPr id="5" name="Rectangle 4"/>
          <p:cNvSpPr/>
          <p:nvPr/>
        </p:nvSpPr>
        <p:spPr>
          <a:xfrm>
            <a:off x="179512" y="32137"/>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spTree>
    <p:extLst>
      <p:ext uri="{BB962C8B-B14F-4D97-AF65-F5344CB8AC3E}">
        <p14:creationId xmlns:p14="http://schemas.microsoft.com/office/powerpoint/2010/main" val="222855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57056" y="1844824"/>
            <a:ext cx="7947392" cy="3744416"/>
          </a:xfrm>
        </p:spPr>
        <p:txBody>
          <a:bodyPr>
            <a:normAutofit/>
          </a:bodyPr>
          <a:lstStyle/>
          <a:p>
            <a:pPr algn="l"/>
            <a:r>
              <a:rPr lang="en-US" sz="3200" dirty="0" smtClean="0">
                <a:solidFill>
                  <a:srgbClr val="4F2683"/>
                </a:solidFill>
                <a:latin typeface="Arial"/>
                <a:cs typeface="Arial"/>
              </a:rPr>
              <a:t>“</a:t>
            </a:r>
            <a:r>
              <a:rPr lang="en-US" sz="3200" b="1" dirty="0" smtClean="0">
                <a:solidFill>
                  <a:srgbClr val="4F2683"/>
                </a:solidFill>
                <a:latin typeface="Arial"/>
                <a:cs typeface="Arial"/>
              </a:rPr>
              <a:t>Teaching Interpreting in Cyberspace</a:t>
            </a:r>
            <a:r>
              <a:rPr lang="en-US" sz="3200" dirty="0" smtClean="0">
                <a:solidFill>
                  <a:srgbClr val="4F2683"/>
                </a:solidFill>
                <a:latin typeface="Arial"/>
                <a:cs typeface="Arial"/>
              </a:rPr>
              <a:t>: </a:t>
            </a:r>
            <a:br>
              <a:rPr lang="en-US" sz="3200" dirty="0" smtClean="0">
                <a:solidFill>
                  <a:srgbClr val="4F2683"/>
                </a:solidFill>
                <a:latin typeface="Arial"/>
                <a:cs typeface="Arial"/>
              </a:rPr>
            </a:br>
            <a:r>
              <a:rPr lang="en-US" sz="3200" dirty="0">
                <a:solidFill>
                  <a:srgbClr val="4F2683"/>
                </a:solidFill>
                <a:latin typeface="Arial"/>
                <a:cs typeface="Arial"/>
              </a:rPr>
              <a:t> </a:t>
            </a:r>
            <a:r>
              <a:rPr lang="en-US" sz="3200" dirty="0" smtClean="0">
                <a:solidFill>
                  <a:srgbClr val="4F2683"/>
                </a:solidFill>
                <a:latin typeface="Arial"/>
                <a:cs typeface="Arial"/>
              </a:rPr>
              <a:t>  The Answer to All Our Prayers?”</a:t>
            </a:r>
            <a:r>
              <a:rPr lang="en-US" sz="2000" dirty="0" smtClean="0">
                <a:solidFill>
                  <a:srgbClr val="4F2683"/>
                </a:solidFill>
                <a:latin typeface="Arial"/>
                <a:cs typeface="Arial"/>
              </a:rPr>
              <a:t/>
            </a:r>
            <a:br>
              <a:rPr lang="en-US" sz="2000" dirty="0" smtClean="0">
                <a:solidFill>
                  <a:srgbClr val="4F2683"/>
                </a:solidFill>
                <a:latin typeface="Arial"/>
                <a:cs typeface="Arial"/>
              </a:rPr>
            </a:br>
            <a:r>
              <a:rPr lang="en-US" sz="2000" dirty="0">
                <a:solidFill>
                  <a:srgbClr val="4F2683"/>
                </a:solidFill>
                <a:latin typeface="Arial"/>
                <a:cs typeface="Arial"/>
              </a:rPr>
              <a:t>	</a:t>
            </a:r>
            <a:r>
              <a:rPr lang="en-US" sz="2000" dirty="0" smtClean="0">
                <a:solidFill>
                  <a:srgbClr val="4F2683"/>
                </a:solidFill>
                <a:latin typeface="Arial"/>
                <a:cs typeface="Arial"/>
              </a:rPr>
              <a:t>							</a:t>
            </a:r>
            <a:r>
              <a:rPr lang="en-US" sz="2000" i="1" dirty="0" smtClean="0">
                <a:solidFill>
                  <a:srgbClr val="4F2683"/>
                </a:solidFill>
                <a:latin typeface="Arial"/>
                <a:cs typeface="Arial"/>
              </a:rPr>
              <a:t>Hanne </a:t>
            </a:r>
            <a:r>
              <a:rPr lang="en-US" sz="2000" i="1" dirty="0" err="1" smtClean="0">
                <a:solidFill>
                  <a:srgbClr val="4F2683"/>
                </a:solidFill>
                <a:latin typeface="Arial"/>
                <a:cs typeface="Arial"/>
              </a:rPr>
              <a:t>Skaaden</a:t>
            </a:r>
            <a:r>
              <a:rPr lang="en-US" sz="2000" i="1" dirty="0" smtClean="0">
                <a:solidFill>
                  <a:srgbClr val="4F2683"/>
                </a:solidFill>
                <a:latin typeface="Arial"/>
                <a:cs typeface="Arial"/>
              </a:rPr>
              <a:t> and Maria </a:t>
            </a:r>
            <a:r>
              <a:rPr lang="en-US" sz="2000" i="1" dirty="0" err="1" smtClean="0">
                <a:solidFill>
                  <a:srgbClr val="4F2683"/>
                </a:solidFill>
                <a:latin typeface="Arial"/>
                <a:cs typeface="Arial"/>
              </a:rPr>
              <a:t>Wattne</a:t>
            </a:r>
            <a:endParaRPr lang="en-US" sz="2000" dirty="0">
              <a:solidFill>
                <a:srgbClr val="4F2683"/>
              </a:solidFill>
              <a:latin typeface="Arial"/>
              <a:cs typeface="Arial"/>
            </a:endParaRPr>
          </a:p>
        </p:txBody>
      </p:sp>
      <p:sp>
        <p:nvSpPr>
          <p:cNvPr id="6" name="Rectangle 5"/>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spTree>
    <p:extLst>
      <p:ext uri="{BB962C8B-B14F-4D97-AF65-F5344CB8AC3E}">
        <p14:creationId xmlns:p14="http://schemas.microsoft.com/office/powerpoint/2010/main" val="246361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57056" y="1844824"/>
            <a:ext cx="6488637" cy="3744416"/>
          </a:xfrm>
        </p:spPr>
        <p:txBody>
          <a:bodyPr>
            <a:normAutofit fontScale="90000"/>
          </a:bodyPr>
          <a:lstStyle/>
          <a:p>
            <a:pPr algn="l"/>
            <a:r>
              <a:rPr lang="en-US" sz="2000" dirty="0" smtClean="0">
                <a:solidFill>
                  <a:srgbClr val="4F2683"/>
                </a:solidFill>
                <a:latin typeface="Arial"/>
                <a:cs typeface="Arial"/>
              </a:rPr>
              <a:t>What have others done?</a:t>
            </a:r>
            <a:br>
              <a:rPr lang="en-US" sz="2000" dirty="0" smtClean="0">
                <a:solidFill>
                  <a:srgbClr val="4F2683"/>
                </a:solidFill>
                <a:latin typeface="Arial"/>
                <a:cs typeface="Arial"/>
              </a:rPr>
            </a:br>
            <a:r>
              <a:rPr lang="en-US" sz="2000" dirty="0">
                <a:solidFill>
                  <a:srgbClr val="4F2683"/>
                </a:solidFill>
                <a:latin typeface="Arial"/>
                <a:cs typeface="Arial"/>
              </a:rPr>
              <a:t/>
            </a:r>
            <a:br>
              <a:rPr lang="en-US" sz="2000" dirty="0">
                <a:solidFill>
                  <a:srgbClr val="4F2683"/>
                </a:solidFill>
                <a:latin typeface="Arial"/>
                <a:cs typeface="Arial"/>
              </a:rPr>
            </a:br>
            <a:r>
              <a:rPr lang="en-US" sz="2000" dirty="0" smtClean="0">
                <a:solidFill>
                  <a:srgbClr val="4F2683"/>
                </a:solidFill>
                <a:latin typeface="Arial"/>
                <a:cs typeface="Arial"/>
              </a:rPr>
              <a:t>Training needs of the industry</a:t>
            </a:r>
            <a:br>
              <a:rPr lang="en-US" sz="2000" dirty="0" smtClean="0">
                <a:solidFill>
                  <a:srgbClr val="4F2683"/>
                </a:solidFill>
                <a:latin typeface="Arial"/>
                <a:cs typeface="Arial"/>
              </a:rPr>
            </a:br>
            <a:r>
              <a:rPr lang="en-US" sz="2000" dirty="0">
                <a:solidFill>
                  <a:srgbClr val="4F2683"/>
                </a:solidFill>
                <a:latin typeface="Arial"/>
                <a:cs typeface="Arial"/>
              </a:rPr>
              <a:t/>
            </a:r>
            <a:br>
              <a:rPr lang="en-US" sz="2000" dirty="0">
                <a:solidFill>
                  <a:srgbClr val="4F2683"/>
                </a:solidFill>
                <a:latin typeface="Arial"/>
                <a:cs typeface="Arial"/>
              </a:rPr>
            </a:br>
            <a:r>
              <a:rPr lang="en-US" sz="2000" dirty="0" smtClean="0">
                <a:solidFill>
                  <a:srgbClr val="4F2683"/>
                </a:solidFill>
                <a:latin typeface="Arial"/>
                <a:cs typeface="Arial"/>
              </a:rPr>
              <a:t>Our model</a:t>
            </a:r>
            <a:br>
              <a:rPr lang="en-US" sz="2000" dirty="0" smtClean="0">
                <a:solidFill>
                  <a:srgbClr val="4F2683"/>
                </a:solidFill>
                <a:latin typeface="Arial"/>
                <a:cs typeface="Arial"/>
              </a:rPr>
            </a:br>
            <a:r>
              <a:rPr lang="en-US" sz="2000" dirty="0">
                <a:solidFill>
                  <a:srgbClr val="4F2683"/>
                </a:solidFill>
                <a:latin typeface="Arial"/>
                <a:cs typeface="Arial"/>
              </a:rPr>
              <a:t/>
            </a:r>
            <a:br>
              <a:rPr lang="en-US" sz="2000" dirty="0">
                <a:solidFill>
                  <a:srgbClr val="4F2683"/>
                </a:solidFill>
                <a:latin typeface="Arial"/>
                <a:cs typeface="Arial"/>
              </a:rPr>
            </a:br>
            <a:r>
              <a:rPr lang="en-US" sz="2000" dirty="0" smtClean="0">
                <a:solidFill>
                  <a:srgbClr val="4F2683"/>
                </a:solidFill>
                <a:latin typeface="Arial"/>
                <a:cs typeface="Arial"/>
              </a:rPr>
              <a:t>Issues to overcome</a:t>
            </a:r>
            <a:br>
              <a:rPr lang="en-US" sz="2000" dirty="0" smtClean="0">
                <a:solidFill>
                  <a:srgbClr val="4F2683"/>
                </a:solidFill>
                <a:latin typeface="Arial"/>
                <a:cs typeface="Arial"/>
              </a:rPr>
            </a:br>
            <a:r>
              <a:rPr lang="en-US" sz="2000" dirty="0">
                <a:solidFill>
                  <a:srgbClr val="4F2683"/>
                </a:solidFill>
                <a:latin typeface="Arial"/>
                <a:cs typeface="Arial"/>
              </a:rPr>
              <a:t>	</a:t>
            </a:r>
            <a:r>
              <a:rPr lang="en-US" sz="2000" dirty="0" smtClean="0">
                <a:solidFill>
                  <a:srgbClr val="4F2683"/>
                </a:solidFill>
                <a:latin typeface="Arial"/>
                <a:cs typeface="Arial"/>
              </a:rPr>
              <a:t>Language Assessment</a:t>
            </a:r>
            <a:br>
              <a:rPr lang="en-US" sz="2000" dirty="0" smtClean="0">
                <a:solidFill>
                  <a:srgbClr val="4F2683"/>
                </a:solidFill>
                <a:latin typeface="Arial"/>
                <a:cs typeface="Arial"/>
              </a:rPr>
            </a:br>
            <a:r>
              <a:rPr lang="en-US" sz="2000" dirty="0">
                <a:solidFill>
                  <a:srgbClr val="4F2683"/>
                </a:solidFill>
                <a:latin typeface="Arial"/>
                <a:cs typeface="Arial"/>
              </a:rPr>
              <a:t>	</a:t>
            </a:r>
            <a:r>
              <a:rPr lang="en-US" sz="2000" dirty="0" smtClean="0">
                <a:solidFill>
                  <a:srgbClr val="4F2683"/>
                </a:solidFill>
                <a:latin typeface="Arial"/>
                <a:cs typeface="Arial"/>
              </a:rPr>
              <a:t>Synchronous </a:t>
            </a:r>
            <a:r>
              <a:rPr lang="en-US" sz="2000" dirty="0" err="1" smtClean="0">
                <a:solidFill>
                  <a:srgbClr val="4F2683"/>
                </a:solidFill>
                <a:latin typeface="Arial"/>
                <a:cs typeface="Arial"/>
              </a:rPr>
              <a:t>vs</a:t>
            </a:r>
            <a:r>
              <a:rPr lang="en-US" sz="2000" dirty="0" smtClean="0">
                <a:solidFill>
                  <a:srgbClr val="4F2683"/>
                </a:solidFill>
                <a:latin typeface="Arial"/>
                <a:cs typeface="Arial"/>
              </a:rPr>
              <a:t> asynchronous</a:t>
            </a:r>
            <a:br>
              <a:rPr lang="en-US" sz="2000" dirty="0" smtClean="0">
                <a:solidFill>
                  <a:srgbClr val="4F2683"/>
                </a:solidFill>
                <a:latin typeface="Arial"/>
                <a:cs typeface="Arial"/>
              </a:rPr>
            </a:br>
            <a:r>
              <a:rPr lang="en-US" sz="2000" dirty="0">
                <a:solidFill>
                  <a:srgbClr val="4F2683"/>
                </a:solidFill>
                <a:latin typeface="Arial"/>
                <a:cs typeface="Arial"/>
              </a:rPr>
              <a:t>	</a:t>
            </a:r>
            <a:r>
              <a:rPr lang="en-US" sz="2000" dirty="0" smtClean="0">
                <a:solidFill>
                  <a:srgbClr val="4F2683"/>
                </a:solidFill>
                <a:latin typeface="Arial"/>
                <a:cs typeface="Arial"/>
              </a:rPr>
              <a:t>Language practice and practical classes</a:t>
            </a:r>
            <a:br>
              <a:rPr lang="en-US" sz="2000" dirty="0" smtClean="0">
                <a:solidFill>
                  <a:srgbClr val="4F2683"/>
                </a:solidFill>
                <a:latin typeface="Arial"/>
                <a:cs typeface="Arial"/>
              </a:rPr>
            </a:br>
            <a:r>
              <a:rPr lang="en-US" sz="2000" dirty="0">
                <a:solidFill>
                  <a:srgbClr val="4F2683"/>
                </a:solidFill>
                <a:latin typeface="Arial"/>
                <a:cs typeface="Arial"/>
              </a:rPr>
              <a:t/>
            </a:r>
            <a:br>
              <a:rPr lang="en-US" sz="2000" dirty="0">
                <a:solidFill>
                  <a:srgbClr val="4F2683"/>
                </a:solidFill>
                <a:latin typeface="Arial"/>
                <a:cs typeface="Arial"/>
              </a:rPr>
            </a:br>
            <a:r>
              <a:rPr lang="en-US" sz="2000" dirty="0" smtClean="0">
                <a:solidFill>
                  <a:srgbClr val="4F2683"/>
                </a:solidFill>
                <a:latin typeface="Arial"/>
                <a:cs typeface="Arial"/>
              </a:rPr>
              <a:t>Key design points</a:t>
            </a:r>
            <a:br>
              <a:rPr lang="en-US" sz="2000" dirty="0" smtClean="0">
                <a:solidFill>
                  <a:srgbClr val="4F2683"/>
                </a:solidFill>
                <a:latin typeface="Arial"/>
                <a:cs typeface="Arial"/>
              </a:rPr>
            </a:br>
            <a:r>
              <a:rPr lang="en-US" sz="2000" dirty="0">
                <a:solidFill>
                  <a:srgbClr val="4F2683"/>
                </a:solidFill>
                <a:latin typeface="Arial"/>
                <a:cs typeface="Arial"/>
              </a:rPr>
              <a:t/>
            </a:r>
            <a:br>
              <a:rPr lang="en-US" sz="2000" dirty="0">
                <a:solidFill>
                  <a:srgbClr val="4F2683"/>
                </a:solidFill>
                <a:latin typeface="Arial"/>
                <a:cs typeface="Arial"/>
              </a:rPr>
            </a:br>
            <a:r>
              <a:rPr lang="en-US" sz="2000" dirty="0" smtClean="0">
                <a:solidFill>
                  <a:srgbClr val="4F2683"/>
                </a:solidFill>
                <a:latin typeface="Arial"/>
                <a:cs typeface="Arial"/>
              </a:rPr>
              <a:t>Summary of training plan </a:t>
            </a:r>
            <a:endParaRPr lang="en-US" sz="2000" dirty="0">
              <a:solidFill>
                <a:srgbClr val="4F2683"/>
              </a:solidFill>
              <a:latin typeface="Arial"/>
              <a:cs typeface="Arial"/>
            </a:endParaRPr>
          </a:p>
        </p:txBody>
      </p:sp>
      <p:sp>
        <p:nvSpPr>
          <p:cNvPr id="6" name="Rectangle 5"/>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spTree>
    <p:extLst>
      <p:ext uri="{BB962C8B-B14F-4D97-AF65-F5344CB8AC3E}">
        <p14:creationId xmlns:p14="http://schemas.microsoft.com/office/powerpoint/2010/main" val="277067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57056" y="1844824"/>
            <a:ext cx="7515344" cy="3744416"/>
          </a:xfrm>
        </p:spPr>
        <p:txBody>
          <a:bodyPr>
            <a:normAutofit fontScale="90000"/>
          </a:bodyPr>
          <a:lstStyle/>
          <a:p>
            <a:pPr algn="l"/>
            <a:r>
              <a:rPr lang="en-US" sz="2000" dirty="0" smtClean="0">
                <a:solidFill>
                  <a:srgbClr val="4F2683"/>
                </a:solidFill>
                <a:latin typeface="Arial"/>
                <a:cs typeface="Arial"/>
              </a:rPr>
              <a:t>Virtual conference interpreting classes</a:t>
            </a:r>
            <a:br>
              <a:rPr lang="en-US" sz="2000" dirty="0" smtClean="0">
                <a:solidFill>
                  <a:srgbClr val="4F2683"/>
                </a:solidFill>
                <a:latin typeface="Arial"/>
                <a:cs typeface="Arial"/>
              </a:rPr>
            </a:br>
            <a:r>
              <a:rPr lang="en-US" sz="2000" dirty="0">
                <a:solidFill>
                  <a:srgbClr val="4F2683"/>
                </a:solidFill>
                <a:latin typeface="Arial"/>
                <a:cs typeface="Arial"/>
              </a:rPr>
              <a:t/>
            </a:r>
            <a:br>
              <a:rPr lang="en-US" sz="2000" dirty="0">
                <a:solidFill>
                  <a:srgbClr val="4F2683"/>
                </a:solidFill>
                <a:latin typeface="Arial"/>
                <a:cs typeface="Arial"/>
              </a:rPr>
            </a:br>
            <a:r>
              <a:rPr lang="en-US" sz="2000" dirty="0" err="1" smtClean="0">
                <a:solidFill>
                  <a:srgbClr val="4F2683"/>
                </a:solidFill>
                <a:latin typeface="Arial"/>
                <a:cs typeface="Arial"/>
              </a:rPr>
              <a:t>SCICrec</a:t>
            </a:r>
            <a:r>
              <a:rPr lang="en-US" sz="2000" dirty="0" smtClean="0">
                <a:solidFill>
                  <a:srgbClr val="4F2683"/>
                </a:solidFill>
                <a:latin typeface="Arial"/>
                <a:cs typeface="Arial"/>
              </a:rPr>
              <a:t/>
            </a:r>
            <a:br>
              <a:rPr lang="en-US" sz="2000" dirty="0" smtClean="0">
                <a:solidFill>
                  <a:srgbClr val="4F2683"/>
                </a:solidFill>
                <a:latin typeface="Arial"/>
                <a:cs typeface="Arial"/>
              </a:rPr>
            </a:br>
            <a:r>
              <a:rPr lang="en-US" sz="2000" dirty="0">
                <a:solidFill>
                  <a:srgbClr val="4F2683"/>
                </a:solidFill>
                <a:latin typeface="Arial"/>
                <a:cs typeface="Arial"/>
              </a:rPr>
              <a:t/>
            </a:r>
            <a:br>
              <a:rPr lang="en-US" sz="2000" dirty="0">
                <a:solidFill>
                  <a:srgbClr val="4F2683"/>
                </a:solidFill>
                <a:latin typeface="Arial"/>
                <a:cs typeface="Arial"/>
              </a:rPr>
            </a:br>
            <a:r>
              <a:rPr lang="en-US" sz="2000" dirty="0" err="1" smtClean="0">
                <a:solidFill>
                  <a:srgbClr val="4F2683"/>
                </a:solidFill>
                <a:latin typeface="Arial"/>
                <a:cs typeface="Arial"/>
              </a:rPr>
              <a:t>Blackbox</a:t>
            </a:r>
            <a:r>
              <a:rPr lang="en-US" sz="2000" dirty="0" smtClean="0">
                <a:solidFill>
                  <a:srgbClr val="4F2683"/>
                </a:solidFill>
                <a:latin typeface="Arial"/>
                <a:cs typeface="Arial"/>
              </a:rPr>
              <a:t> Interpreting software</a:t>
            </a:r>
            <a:br>
              <a:rPr lang="en-US" sz="2000" dirty="0" smtClean="0">
                <a:solidFill>
                  <a:srgbClr val="4F2683"/>
                </a:solidFill>
                <a:latin typeface="Arial"/>
                <a:cs typeface="Arial"/>
              </a:rPr>
            </a:br>
            <a:r>
              <a:rPr lang="en-US" sz="2000" dirty="0">
                <a:solidFill>
                  <a:srgbClr val="4F2683"/>
                </a:solidFill>
                <a:latin typeface="Arial"/>
                <a:cs typeface="Arial"/>
              </a:rPr>
              <a:t/>
            </a:r>
            <a:br>
              <a:rPr lang="en-US" sz="2000" dirty="0">
                <a:solidFill>
                  <a:srgbClr val="4F2683"/>
                </a:solidFill>
                <a:latin typeface="Arial"/>
                <a:cs typeface="Arial"/>
              </a:rPr>
            </a:br>
            <a:r>
              <a:rPr lang="en-US" sz="2000" dirty="0" smtClean="0">
                <a:solidFill>
                  <a:srgbClr val="4F2683"/>
                </a:solidFill>
                <a:latin typeface="Arial"/>
                <a:cs typeface="Arial"/>
              </a:rPr>
              <a:t>IVY project</a:t>
            </a:r>
            <a:br>
              <a:rPr lang="en-US" sz="2000" dirty="0" smtClean="0">
                <a:solidFill>
                  <a:srgbClr val="4F2683"/>
                </a:solidFill>
                <a:latin typeface="Arial"/>
                <a:cs typeface="Arial"/>
              </a:rPr>
            </a:br>
            <a:r>
              <a:rPr lang="en-US" sz="2000" dirty="0">
                <a:solidFill>
                  <a:srgbClr val="4F2683"/>
                </a:solidFill>
                <a:latin typeface="Arial"/>
                <a:cs typeface="Arial"/>
              </a:rPr>
              <a:t/>
            </a:r>
            <a:br>
              <a:rPr lang="en-US" sz="2000" dirty="0">
                <a:solidFill>
                  <a:srgbClr val="4F2683"/>
                </a:solidFill>
                <a:latin typeface="Arial"/>
                <a:cs typeface="Arial"/>
              </a:rPr>
            </a:br>
            <a:r>
              <a:rPr lang="en-US" sz="2000" dirty="0" smtClean="0">
                <a:solidFill>
                  <a:srgbClr val="4F2683"/>
                </a:solidFill>
                <a:latin typeface="Arial"/>
                <a:cs typeface="Arial"/>
              </a:rPr>
              <a:t>DPSI online</a:t>
            </a:r>
            <a:br>
              <a:rPr lang="en-US" sz="2000" dirty="0" smtClean="0">
                <a:solidFill>
                  <a:srgbClr val="4F2683"/>
                </a:solidFill>
                <a:latin typeface="Arial"/>
                <a:cs typeface="Arial"/>
              </a:rPr>
            </a:br>
            <a:r>
              <a:rPr lang="en-US" sz="2000" dirty="0">
                <a:solidFill>
                  <a:srgbClr val="4F2683"/>
                </a:solidFill>
                <a:latin typeface="Arial"/>
                <a:cs typeface="Arial"/>
              </a:rPr>
              <a:t/>
            </a:r>
            <a:br>
              <a:rPr lang="en-US" sz="2000" dirty="0">
                <a:solidFill>
                  <a:srgbClr val="4F2683"/>
                </a:solidFill>
                <a:latin typeface="Arial"/>
                <a:cs typeface="Arial"/>
              </a:rPr>
            </a:br>
            <a:r>
              <a:rPr lang="en-US" sz="2000" dirty="0" smtClean="0">
                <a:solidFill>
                  <a:srgbClr val="4F2683"/>
                </a:solidFill>
                <a:latin typeface="Arial"/>
                <a:cs typeface="Arial"/>
              </a:rPr>
              <a:t>DPSI via distance learning</a:t>
            </a:r>
            <a:br>
              <a:rPr lang="en-US" sz="2000" dirty="0" smtClean="0">
                <a:solidFill>
                  <a:srgbClr val="4F2683"/>
                </a:solidFill>
                <a:latin typeface="Arial"/>
                <a:cs typeface="Arial"/>
              </a:rPr>
            </a:br>
            <a:r>
              <a:rPr lang="en-US" sz="2000" dirty="0">
                <a:solidFill>
                  <a:srgbClr val="4F2683"/>
                </a:solidFill>
                <a:latin typeface="Arial"/>
                <a:cs typeface="Arial"/>
              </a:rPr>
              <a:t/>
            </a:r>
            <a:br>
              <a:rPr lang="en-US" sz="2000" dirty="0">
                <a:solidFill>
                  <a:srgbClr val="4F2683"/>
                </a:solidFill>
                <a:latin typeface="Arial"/>
                <a:cs typeface="Arial"/>
              </a:rPr>
            </a:br>
            <a:r>
              <a:rPr lang="en-US" sz="2000" dirty="0" err="1" smtClean="0">
                <a:solidFill>
                  <a:srgbClr val="4F2683"/>
                </a:solidFill>
                <a:latin typeface="Arial"/>
                <a:cs typeface="Arial"/>
              </a:rPr>
              <a:t>Glendon</a:t>
            </a:r>
            <a:r>
              <a:rPr lang="en-US" sz="2000" dirty="0" smtClean="0">
                <a:solidFill>
                  <a:srgbClr val="4F2683"/>
                </a:solidFill>
                <a:latin typeface="Arial"/>
                <a:cs typeface="Arial"/>
              </a:rPr>
              <a:t> University Community and Conference Interpreter training</a:t>
            </a:r>
            <a:endParaRPr lang="en-US" sz="2000" dirty="0">
              <a:solidFill>
                <a:srgbClr val="4F2683"/>
              </a:solidFill>
              <a:latin typeface="Arial"/>
              <a:cs typeface="Arial"/>
            </a:endParaRPr>
          </a:p>
        </p:txBody>
      </p:sp>
      <p:sp>
        <p:nvSpPr>
          <p:cNvPr id="6" name="Rectangle 5"/>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spTree>
    <p:extLst>
      <p:ext uri="{BB962C8B-B14F-4D97-AF65-F5344CB8AC3E}">
        <p14:creationId xmlns:p14="http://schemas.microsoft.com/office/powerpoint/2010/main" val="73160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880" y="1435981"/>
            <a:ext cx="8146568" cy="4441291"/>
          </a:xfrm>
        </p:spPr>
        <p:txBody>
          <a:bodyPr>
            <a:normAutofit/>
          </a:bodyPr>
          <a:lstStyle/>
          <a:p>
            <a:pPr algn="l"/>
            <a:r>
              <a:rPr lang="en-US" sz="1600" b="1" dirty="0" smtClean="0">
                <a:solidFill>
                  <a:srgbClr val="4F2683"/>
                </a:solidFill>
                <a:latin typeface="Arial"/>
                <a:cs typeface="Arial"/>
              </a:rPr>
              <a:t>Training needs of the industry</a:t>
            </a:r>
            <a:r>
              <a:rPr lang="en-US" sz="1600" dirty="0" smtClean="0">
                <a:solidFill>
                  <a:srgbClr val="4F2683"/>
                </a:solidFill>
                <a:latin typeface="Arial"/>
                <a:cs typeface="Arial"/>
              </a:rPr>
              <a:t/>
            </a:r>
            <a:br>
              <a:rPr lang="en-US" sz="1600" dirty="0" smtClean="0">
                <a:solidFill>
                  <a:srgbClr val="4F2683"/>
                </a:solidFill>
                <a:latin typeface="Arial"/>
                <a:cs typeface="Arial"/>
              </a:rPr>
            </a:br>
            <a:r>
              <a:rPr lang="en-US" sz="1600" dirty="0" smtClean="0">
                <a:solidFill>
                  <a:srgbClr val="4F2683"/>
                </a:solidFill>
                <a:latin typeface="Arial"/>
                <a:cs typeface="Arial"/>
              </a:rPr>
              <a:t/>
            </a:r>
            <a:br>
              <a:rPr lang="en-US" sz="1600" dirty="0" smtClean="0">
                <a:solidFill>
                  <a:srgbClr val="4F2683"/>
                </a:solidFill>
                <a:latin typeface="Arial"/>
                <a:cs typeface="Arial"/>
              </a:rPr>
            </a:br>
            <a:r>
              <a:rPr lang="en-US" sz="1600" dirty="0" smtClean="0">
                <a:solidFill>
                  <a:srgbClr val="4F2683"/>
                </a:solidFill>
                <a:latin typeface="Arial"/>
                <a:cs typeface="Arial"/>
              </a:rPr>
              <a:t>Unavailability of training in key, demanded languages</a:t>
            </a:r>
            <a:br>
              <a:rPr lang="en-US" sz="1600" dirty="0" smtClean="0">
                <a:solidFill>
                  <a:srgbClr val="4F2683"/>
                </a:solidFill>
                <a:latin typeface="Arial"/>
                <a:cs typeface="Arial"/>
              </a:rPr>
            </a:br>
            <a:r>
              <a:rPr lang="en-US" sz="1600" dirty="0">
                <a:solidFill>
                  <a:srgbClr val="4F2683"/>
                </a:solidFill>
                <a:latin typeface="Arial"/>
                <a:cs typeface="Arial"/>
              </a:rPr>
              <a:t/>
            </a:r>
            <a:br>
              <a:rPr lang="en-US" sz="1600" dirty="0">
                <a:solidFill>
                  <a:srgbClr val="4F2683"/>
                </a:solidFill>
                <a:latin typeface="Arial"/>
                <a:cs typeface="Arial"/>
              </a:rPr>
            </a:br>
            <a:r>
              <a:rPr lang="en-US" sz="1600" dirty="0" smtClean="0">
                <a:solidFill>
                  <a:srgbClr val="4F2683"/>
                </a:solidFill>
                <a:latin typeface="Arial"/>
                <a:cs typeface="Arial"/>
              </a:rPr>
              <a:t>Schedules of existing training opportunities</a:t>
            </a:r>
            <a:br>
              <a:rPr lang="en-US" sz="1600" dirty="0" smtClean="0">
                <a:solidFill>
                  <a:srgbClr val="4F2683"/>
                </a:solidFill>
                <a:latin typeface="Arial"/>
                <a:cs typeface="Arial"/>
              </a:rPr>
            </a:br>
            <a:r>
              <a:rPr lang="en-US" sz="1600" dirty="0">
                <a:solidFill>
                  <a:srgbClr val="4F2683"/>
                </a:solidFill>
                <a:latin typeface="Arial"/>
                <a:cs typeface="Arial"/>
              </a:rPr>
              <a:t>	</a:t>
            </a:r>
            <a:r>
              <a:rPr lang="en-US" sz="1600" dirty="0" smtClean="0">
                <a:solidFill>
                  <a:srgbClr val="4F2683"/>
                </a:solidFill>
                <a:latin typeface="Arial"/>
                <a:cs typeface="Arial"/>
              </a:rPr>
              <a:t/>
            </a:r>
            <a:br>
              <a:rPr lang="en-US" sz="1600" dirty="0" smtClean="0">
                <a:solidFill>
                  <a:srgbClr val="4F2683"/>
                </a:solidFill>
                <a:latin typeface="Arial"/>
                <a:cs typeface="Arial"/>
              </a:rPr>
            </a:br>
            <a:r>
              <a:rPr lang="en-US" sz="1600" dirty="0" smtClean="0">
                <a:solidFill>
                  <a:srgbClr val="4F2683"/>
                </a:solidFill>
                <a:latin typeface="Arial"/>
                <a:cs typeface="Arial"/>
              </a:rPr>
              <a:t>Lack of directed CPD courses for interpreters</a:t>
            </a:r>
            <a:r>
              <a:rPr lang="en-US" sz="1600" dirty="0">
                <a:solidFill>
                  <a:srgbClr val="4F2683"/>
                </a:solidFill>
                <a:latin typeface="Arial"/>
                <a:cs typeface="Arial"/>
              </a:rPr>
              <a:t/>
            </a:r>
            <a:br>
              <a:rPr lang="en-US" sz="1600" dirty="0">
                <a:solidFill>
                  <a:srgbClr val="4F2683"/>
                </a:solidFill>
                <a:latin typeface="Arial"/>
                <a:cs typeface="Arial"/>
              </a:rPr>
            </a:br>
            <a:r>
              <a:rPr lang="en-US" sz="1600" dirty="0" smtClean="0">
                <a:solidFill>
                  <a:srgbClr val="4F2683"/>
                </a:solidFill>
                <a:latin typeface="Arial"/>
                <a:cs typeface="Arial"/>
              </a:rPr>
              <a:t/>
            </a:r>
            <a:br>
              <a:rPr lang="en-US" sz="1600" dirty="0" smtClean="0">
                <a:solidFill>
                  <a:srgbClr val="4F2683"/>
                </a:solidFill>
                <a:latin typeface="Arial"/>
                <a:cs typeface="Arial"/>
              </a:rPr>
            </a:br>
            <a:endParaRPr lang="en-US" sz="1600" dirty="0">
              <a:solidFill>
                <a:srgbClr val="4F2683"/>
              </a:solidFill>
              <a:latin typeface="Arial"/>
              <a:cs typeface="Arial"/>
            </a:endParaRPr>
          </a:p>
        </p:txBody>
      </p:sp>
      <p:sp>
        <p:nvSpPr>
          <p:cNvPr id="6" name="Rectangle 5"/>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 </a:t>
            </a:r>
            <a:endParaRPr lang="en-US" sz="2000" dirty="0">
              <a:solidFill>
                <a:schemeClr val="bg1"/>
              </a:solidFill>
            </a:endParaRPr>
          </a:p>
        </p:txBody>
      </p:sp>
    </p:spTree>
    <p:extLst>
      <p:ext uri="{BB962C8B-B14F-4D97-AF65-F5344CB8AC3E}">
        <p14:creationId xmlns:p14="http://schemas.microsoft.com/office/powerpoint/2010/main" val="384102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880" y="1268760"/>
            <a:ext cx="8146568" cy="4176464"/>
          </a:xfrm>
        </p:spPr>
        <p:txBody>
          <a:bodyPr>
            <a:normAutofit/>
          </a:bodyPr>
          <a:lstStyle/>
          <a:p>
            <a:pPr algn="l"/>
            <a:r>
              <a:rPr lang="en-US" sz="1600" b="1" dirty="0" smtClean="0">
                <a:solidFill>
                  <a:srgbClr val="4F2683"/>
                </a:solidFill>
                <a:latin typeface="Arial"/>
                <a:cs typeface="Arial"/>
              </a:rPr>
              <a:t>Plan of Action</a:t>
            </a:r>
            <a:r>
              <a:rPr lang="en-US" sz="1600" dirty="0" smtClean="0">
                <a:solidFill>
                  <a:srgbClr val="4F2683"/>
                </a:solidFill>
                <a:latin typeface="Arial"/>
                <a:cs typeface="Arial"/>
              </a:rPr>
              <a:t/>
            </a:r>
            <a:br>
              <a:rPr lang="en-US" sz="1600" dirty="0" smtClean="0">
                <a:solidFill>
                  <a:srgbClr val="4F2683"/>
                </a:solidFill>
                <a:latin typeface="Arial"/>
                <a:cs typeface="Arial"/>
              </a:rPr>
            </a:br>
            <a:r>
              <a:rPr lang="en-US" sz="1600" dirty="0" smtClean="0">
                <a:solidFill>
                  <a:srgbClr val="4F2683"/>
                </a:solidFill>
                <a:latin typeface="Arial"/>
                <a:cs typeface="Arial"/>
              </a:rPr>
              <a:t/>
            </a:r>
            <a:br>
              <a:rPr lang="en-US" sz="1600" dirty="0" smtClean="0">
                <a:solidFill>
                  <a:srgbClr val="4F2683"/>
                </a:solidFill>
                <a:latin typeface="Arial"/>
                <a:cs typeface="Arial"/>
              </a:rPr>
            </a:br>
            <a:r>
              <a:rPr lang="en-GB" sz="1800" dirty="0">
                <a:solidFill>
                  <a:srgbClr val="7030A0"/>
                </a:solidFill>
              </a:rPr>
              <a:t>Level 4: Vocational Certificate in Interpreting (45 credits)</a:t>
            </a:r>
            <a:br>
              <a:rPr lang="en-GB" sz="1800" dirty="0">
                <a:solidFill>
                  <a:srgbClr val="7030A0"/>
                </a:solidFill>
              </a:rPr>
            </a:br>
            <a:r>
              <a:rPr lang="en-GB" sz="1800" dirty="0">
                <a:solidFill>
                  <a:srgbClr val="7030A0"/>
                </a:solidFill>
              </a:rPr>
              <a:t>Level 5: Vocational Diploma in Interpreting (45 credits)</a:t>
            </a:r>
            <a:br>
              <a:rPr lang="en-GB" sz="1800" dirty="0">
                <a:solidFill>
                  <a:srgbClr val="7030A0"/>
                </a:solidFill>
              </a:rPr>
            </a:br>
            <a:r>
              <a:rPr lang="en-GB" sz="1800" dirty="0">
                <a:solidFill>
                  <a:srgbClr val="7030A0"/>
                </a:solidFill>
              </a:rPr>
              <a:t>Level 6: Professional Diploma in Public Service Interpreting (40 credits)</a:t>
            </a:r>
            <a:br>
              <a:rPr lang="en-GB" sz="1800" dirty="0">
                <a:solidFill>
                  <a:srgbClr val="7030A0"/>
                </a:solidFill>
              </a:rPr>
            </a:br>
            <a:r>
              <a:rPr lang="en-GB" sz="1800" dirty="0">
                <a:solidFill>
                  <a:srgbClr val="7030A0"/>
                </a:solidFill>
              </a:rPr>
              <a:t>Level 7: Advanced Professional Diploma in Public Service Interpreting (40 credits</a:t>
            </a:r>
            <a:r>
              <a:rPr lang="en-GB" sz="1800" dirty="0" smtClean="0">
                <a:solidFill>
                  <a:srgbClr val="7030A0"/>
                </a:solidFill>
              </a:rPr>
              <a:t>).</a:t>
            </a:r>
            <a:br>
              <a:rPr lang="en-GB" sz="1800" dirty="0" smtClean="0">
                <a:solidFill>
                  <a:srgbClr val="7030A0"/>
                </a:solidFill>
              </a:rPr>
            </a:br>
            <a:r>
              <a:rPr lang="en-GB" sz="1800" dirty="0">
                <a:solidFill>
                  <a:srgbClr val="7030A0"/>
                </a:solidFill>
              </a:rPr>
              <a:t/>
            </a:r>
            <a:br>
              <a:rPr lang="en-GB" sz="1800" dirty="0">
                <a:solidFill>
                  <a:srgbClr val="7030A0"/>
                </a:solidFill>
              </a:rPr>
            </a:br>
            <a:r>
              <a:rPr lang="en-GB" sz="1800" dirty="0" smtClean="0">
                <a:solidFill>
                  <a:srgbClr val="7030A0"/>
                </a:solidFill>
              </a:rPr>
              <a:t>Delivered via MOODLE platform asynchronously</a:t>
            </a:r>
            <a:br>
              <a:rPr lang="en-GB" sz="1800" dirty="0" smtClean="0">
                <a:solidFill>
                  <a:srgbClr val="7030A0"/>
                </a:solidFill>
              </a:rPr>
            </a:br>
            <a:r>
              <a:rPr lang="en-GB" sz="1800" dirty="0">
                <a:solidFill>
                  <a:srgbClr val="7030A0"/>
                </a:solidFill>
              </a:rPr>
              <a:t/>
            </a:r>
            <a:br>
              <a:rPr lang="en-GB" sz="1800" dirty="0">
                <a:solidFill>
                  <a:srgbClr val="7030A0"/>
                </a:solidFill>
              </a:rPr>
            </a:br>
            <a:endParaRPr lang="en-GB" sz="1800" dirty="0">
              <a:solidFill>
                <a:srgbClr val="7030A0"/>
              </a:solidFill>
            </a:endParaRPr>
          </a:p>
        </p:txBody>
      </p:sp>
      <p:sp>
        <p:nvSpPr>
          <p:cNvPr id="6" name="Rectangle 5"/>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spTree>
    <p:extLst>
      <p:ext uri="{BB962C8B-B14F-4D97-AF65-F5344CB8AC3E}">
        <p14:creationId xmlns:p14="http://schemas.microsoft.com/office/powerpoint/2010/main" val="384102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solidFill>
                  <a:srgbClr val="7030A0"/>
                </a:solidFill>
              </a:rPr>
              <a:t>Language assessment/practice</a:t>
            </a:r>
          </a:p>
          <a:p>
            <a:pPr marL="0" indent="0">
              <a:buNone/>
            </a:pPr>
            <a:endParaRPr lang="en-GB" dirty="0" smtClean="0"/>
          </a:p>
          <a:p>
            <a:pPr marL="0" indent="0">
              <a:buNone/>
            </a:pPr>
            <a:r>
              <a:rPr lang="en-GB" sz="2400" dirty="0" err="1" smtClean="0">
                <a:solidFill>
                  <a:schemeClr val="accent4">
                    <a:lumMod val="75000"/>
                  </a:schemeClr>
                </a:solidFill>
              </a:rPr>
              <a:t>Webswami</a:t>
            </a:r>
            <a:endParaRPr lang="en-GB" sz="2400" dirty="0" smtClean="0">
              <a:solidFill>
                <a:schemeClr val="accent4">
                  <a:lumMod val="75000"/>
                </a:schemeClr>
              </a:solidFill>
            </a:endParaRPr>
          </a:p>
          <a:p>
            <a:pPr marL="0" indent="0">
              <a:buNone/>
            </a:pPr>
            <a:endParaRPr lang="en-GB" sz="2400" dirty="0">
              <a:solidFill>
                <a:schemeClr val="accent4">
                  <a:lumMod val="75000"/>
                </a:schemeClr>
              </a:solidFill>
            </a:endParaRPr>
          </a:p>
          <a:p>
            <a:pPr marL="0" indent="0">
              <a:buNone/>
            </a:pPr>
            <a:r>
              <a:rPr lang="en-GB" sz="2400" dirty="0" smtClean="0">
                <a:solidFill>
                  <a:schemeClr val="accent4">
                    <a:lumMod val="75000"/>
                  </a:schemeClr>
                </a:solidFill>
              </a:rPr>
              <a:t>Articulate</a:t>
            </a:r>
          </a:p>
          <a:p>
            <a:pPr marL="0" indent="0">
              <a:buNone/>
            </a:pPr>
            <a:endParaRPr lang="en-GB" sz="2400" dirty="0">
              <a:solidFill>
                <a:schemeClr val="accent4">
                  <a:lumMod val="75000"/>
                </a:schemeClr>
              </a:solidFill>
            </a:endParaRPr>
          </a:p>
          <a:p>
            <a:pPr marL="0" indent="0">
              <a:buNone/>
            </a:pPr>
            <a:r>
              <a:rPr lang="en-GB" sz="2400" dirty="0" err="1" smtClean="0">
                <a:solidFill>
                  <a:schemeClr val="accent4">
                    <a:lumMod val="75000"/>
                  </a:schemeClr>
                </a:solidFill>
              </a:rPr>
              <a:t>SCICrec</a:t>
            </a:r>
            <a:endParaRPr lang="en-GB" sz="2400" dirty="0">
              <a:solidFill>
                <a:schemeClr val="accent4">
                  <a:lumMod val="75000"/>
                </a:schemeClr>
              </a:solidFill>
            </a:endParaRPr>
          </a:p>
        </p:txBody>
      </p:sp>
      <p:sp>
        <p:nvSpPr>
          <p:cNvPr id="4" name="Rectangle 3"/>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636912"/>
            <a:ext cx="4780012" cy="331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44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solidFill>
                  <a:srgbClr val="7030A0"/>
                </a:solidFill>
              </a:rPr>
              <a:t>Synchronous </a:t>
            </a:r>
            <a:r>
              <a:rPr lang="en-GB" dirty="0" err="1" smtClean="0">
                <a:solidFill>
                  <a:srgbClr val="7030A0"/>
                </a:solidFill>
              </a:rPr>
              <a:t>vs</a:t>
            </a:r>
            <a:r>
              <a:rPr lang="en-GB" dirty="0" smtClean="0">
                <a:solidFill>
                  <a:srgbClr val="7030A0"/>
                </a:solidFill>
              </a:rPr>
              <a:t> Asynchronous</a:t>
            </a:r>
          </a:p>
          <a:p>
            <a:pPr marL="0" indent="0">
              <a:buNone/>
            </a:pPr>
            <a:endParaRPr lang="en-GB" dirty="0" smtClean="0"/>
          </a:p>
          <a:p>
            <a:pPr marL="0" indent="0">
              <a:buNone/>
            </a:pPr>
            <a:r>
              <a:rPr lang="en-GB" sz="2000" dirty="0" smtClean="0">
                <a:solidFill>
                  <a:schemeClr val="accent4">
                    <a:lumMod val="75000"/>
                  </a:schemeClr>
                </a:solidFill>
              </a:rPr>
              <a:t>Flexibility</a:t>
            </a:r>
          </a:p>
          <a:p>
            <a:pPr marL="0" indent="0">
              <a:buNone/>
            </a:pPr>
            <a:endParaRPr lang="en-GB" sz="2000" dirty="0">
              <a:solidFill>
                <a:schemeClr val="accent4">
                  <a:lumMod val="75000"/>
                </a:schemeClr>
              </a:solidFill>
            </a:endParaRPr>
          </a:p>
          <a:p>
            <a:pPr marL="0" indent="0">
              <a:buNone/>
            </a:pPr>
            <a:r>
              <a:rPr lang="en-GB" sz="2000" dirty="0" smtClean="0">
                <a:solidFill>
                  <a:schemeClr val="accent4">
                    <a:lumMod val="75000"/>
                  </a:schemeClr>
                </a:solidFill>
              </a:rPr>
              <a:t>Options</a:t>
            </a:r>
          </a:p>
          <a:p>
            <a:pPr marL="0" indent="0">
              <a:buNone/>
            </a:pPr>
            <a:endParaRPr lang="en-GB" sz="2000" dirty="0">
              <a:solidFill>
                <a:schemeClr val="accent4">
                  <a:lumMod val="75000"/>
                </a:schemeClr>
              </a:solidFill>
            </a:endParaRPr>
          </a:p>
          <a:p>
            <a:pPr marL="0" indent="0">
              <a:buNone/>
            </a:pPr>
            <a:r>
              <a:rPr lang="en-GB" sz="2000" dirty="0" smtClean="0">
                <a:solidFill>
                  <a:schemeClr val="accent4">
                    <a:lumMod val="75000"/>
                  </a:schemeClr>
                </a:solidFill>
              </a:rPr>
              <a:t>Use of digital media in place of live role plays. </a:t>
            </a:r>
          </a:p>
        </p:txBody>
      </p:sp>
      <p:sp>
        <p:nvSpPr>
          <p:cNvPr id="4" name="Rectangle 3"/>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spTree>
    <p:extLst>
      <p:ext uri="{BB962C8B-B14F-4D97-AF65-F5344CB8AC3E}">
        <p14:creationId xmlns:p14="http://schemas.microsoft.com/office/powerpoint/2010/main" val="168610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solidFill>
                  <a:srgbClr val="4F2683"/>
                </a:solidFill>
                <a:latin typeface="Arial"/>
                <a:cs typeface="Arial"/>
              </a:rPr>
              <a:t>Student response and engagement</a:t>
            </a:r>
          </a:p>
        </p:txBody>
      </p:sp>
      <p:sp>
        <p:nvSpPr>
          <p:cNvPr id="5" name="Rectangle 4"/>
          <p:cNvSpPr/>
          <p:nvPr/>
        </p:nvSpPr>
        <p:spPr>
          <a:xfrm>
            <a:off x="457682" y="116632"/>
            <a:ext cx="8617487" cy="1092607"/>
          </a:xfrm>
          <a:prstGeom prst="rect">
            <a:avLst/>
          </a:prstGeom>
        </p:spPr>
        <p:txBody>
          <a:bodyPr wrap="none">
            <a:spAutoFit/>
          </a:bodyPr>
          <a:lstStyle/>
          <a:p>
            <a:r>
              <a:rPr lang="en-US" sz="2800" b="1" dirty="0" smtClean="0">
                <a:solidFill>
                  <a:schemeClr val="bg1"/>
                </a:solidFill>
                <a:latin typeface="Arial"/>
                <a:cs typeface="Arial"/>
              </a:rPr>
              <a:t>Training public service interpreters at a distance</a:t>
            </a:r>
            <a:r>
              <a:rPr lang="en-US" sz="4500" b="1" dirty="0" smtClean="0">
                <a:solidFill>
                  <a:schemeClr val="bg1"/>
                </a:solidFill>
                <a:latin typeface="Arial"/>
                <a:cs typeface="Arial"/>
              </a:rPr>
              <a:t> </a:t>
            </a:r>
          </a:p>
          <a:p>
            <a:r>
              <a:rPr lang="en-US" sz="2000" b="1" dirty="0" smtClean="0">
                <a:solidFill>
                  <a:schemeClr val="bg1"/>
                </a:solidFill>
                <a:latin typeface="Arial"/>
                <a:cs typeface="Arial"/>
              </a:rPr>
              <a:t>Possible or impossible?</a:t>
            </a:r>
            <a:endParaRPr lang="en-US" sz="2000"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2132856"/>
            <a:ext cx="3816423" cy="376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5854" y="2132856"/>
            <a:ext cx="4095169" cy="376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7476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282</Words>
  <Application>Microsoft Office PowerPoint</Application>
  <PresentationFormat>On-screen Show (4:3)</PresentationFormat>
  <Paragraphs>95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PowerPoint Presentation</vt:lpstr>
      <vt:lpstr>“Teaching Interpreting in Cyberspace:     The Answer to All Our Prayers?”         Hanne Skaaden and Maria Wattne</vt:lpstr>
      <vt:lpstr>What have others done?  Training needs of the industry  Our model  Issues to overcome  Language Assessment  Synchronous vs asynchronous  Language practice and practical classes  Key design points  Summary of training plan </vt:lpstr>
      <vt:lpstr>Virtual conference interpreting classes  SCICrec  Blackbox Interpreting software  IVY project  DPSI online  DPSI via distance learning  Glendon University Community and Conference Interpreter training</vt:lpstr>
      <vt:lpstr>Training needs of the industry  Unavailability of training in key, demanded languages  Schedules of existing training opportunities   Lack of directed CPD courses for interpreters  </vt:lpstr>
      <vt:lpstr>Plan of Action  Level 4: Vocational Certificate in Interpreting (45 credits) Level 5: Vocational Diploma in Interpreting (45 credits) Level 6: Professional Diploma in Public Service Interpreting (40 credits) Level 7: Advanced Professional Diploma in Public Service Interpreting (40 credits).  Delivered via MOODLE platform asynchronously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Model  Level 4: Vocational Certificate in Interpreting (45 credits) Level 5: Vocational Diploma in Interpreting (45 credits) Level 6: Professional Diploma in Public Service Interpreting (40 credits) Level 7: Advanced Professional Diploma in Public Service Interpreting (40 credits).  Flexible distance training  Tiered to provide a progression route   Non-language specific  CPD course  </vt:lpstr>
      <vt:lpstr>PowerPoint Presentation</vt:lpstr>
    </vt:vector>
  </TitlesOfParts>
  <Company>Leeds Metropolitan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marlow04</dc:creator>
  <cp:lastModifiedBy>thorne03</cp:lastModifiedBy>
  <cp:revision>32</cp:revision>
  <dcterms:created xsi:type="dcterms:W3CDTF">2012-02-14T11:14:08Z</dcterms:created>
  <dcterms:modified xsi:type="dcterms:W3CDTF">2013-02-12T14:41:59Z</dcterms:modified>
</cp:coreProperties>
</file>